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12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Dr. Joel </a:t>
            </a:r>
            <a:r>
              <a:rPr lang="es-MX" dirty="0" err="1"/>
              <a:t>Solorzáno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endParaRPr lang="es-MX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MX" dirty="0" err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Introduction</a:t>
            </a:r>
            <a:r>
              <a:rPr lang="es-MX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s-MX" dirty="0" err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to</a:t>
            </a:r>
            <a:r>
              <a:rPr lang="es-MX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Medicine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83359"/>
            <a:ext cx="82423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904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Courvoisier’s</a:t>
            </a:r>
            <a:r>
              <a:rPr lang="es-MX" dirty="0"/>
              <a:t> </a:t>
            </a:r>
            <a:r>
              <a:rPr lang="es-MX" dirty="0" err="1"/>
              <a:t>law</a:t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484784"/>
            <a:ext cx="8949680" cy="4525963"/>
          </a:xfrm>
        </p:spPr>
        <p:txBody>
          <a:bodyPr>
            <a:normAutofit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Obstruction of the common bile duct (below the entry of the cystic duct), the ducts above    the obstruction become dilated, as does the gallbladder</a:t>
            </a:r>
          </a:p>
          <a:p>
            <a:pPr algn="just"/>
            <a:r>
              <a:rPr lang="en-US" dirty="0"/>
              <a:t>This states that in the presence of jaundice, a palpable gallbladder makes gallstone obstruction of the common bile duct an unlikely cause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27117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 If arterial bruit is heard, it is a significant finding which indicates turbulent flow in the underlying vessel, due to stenosis, aneurysm or a malignant circulation.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7089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2050" name="Picture 2" descr="C:\Users\JOEL\Pictures\164204_510613995661790_8756680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937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MX" b="1" dirty="0">
                <a:latin typeface="Arial" pitchFamily="34" charset="0"/>
                <a:cs typeface="Arial" pitchFamily="34" charset="0"/>
              </a:rPr>
              <a:t>SIGN, DESCRIPTION ,DIAGNOSIS</a:t>
            </a:r>
            <a:br>
              <a:rPr lang="es-MX" b="1" dirty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1800" dirty="0" err="1">
                <a:latin typeface="Arial" pitchFamily="34" charset="0"/>
                <a:cs typeface="Arial" pitchFamily="34" charset="0"/>
              </a:rPr>
              <a:t>Murphy’s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sign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Cessation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of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inspiration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 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during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right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upper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quadrant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examination.i.e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Acute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cholecystitis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r>
              <a:rPr lang="es-MX" sz="1800" dirty="0" err="1">
                <a:latin typeface="Arial" pitchFamily="34" charset="0"/>
                <a:cs typeface="Arial" pitchFamily="34" charset="0"/>
              </a:rPr>
              <a:t>McBurney’s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sign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Tenderness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located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midway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between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anterior superior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iliac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spine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and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umbilicus:Acute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appendicitis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r>
              <a:rPr lang="es-MX" sz="1800" dirty="0" err="1">
                <a:latin typeface="Arial" pitchFamily="34" charset="0"/>
                <a:cs typeface="Arial" pitchFamily="34" charset="0"/>
              </a:rPr>
              <a:t>Cullen’s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sign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: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Periumbilical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bluish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discoloration:Retroperitoneal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hemorrhage,Pancreatic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hemorrhage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endParaRPr lang="es-MX" sz="1800" dirty="0">
              <a:latin typeface="Arial" pitchFamily="34" charset="0"/>
              <a:cs typeface="Arial" pitchFamily="34" charset="0"/>
            </a:endParaRPr>
          </a:p>
          <a:p>
            <a:r>
              <a:rPr lang="en-US" sz="1800" dirty="0">
                <a:latin typeface="Arial" pitchFamily="34" charset="0"/>
                <a:cs typeface="Arial" pitchFamily="34" charset="0"/>
              </a:rPr>
              <a:t>Grey Turner’s sign: Bluish discoloration of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flanks:Retroperitoneal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hemorrhage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Pancreatic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hemorrhage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latin typeface="Arial" pitchFamily="34" charset="0"/>
                <a:cs typeface="Arial" pitchFamily="34" charset="0"/>
              </a:rPr>
              <a:t>Kehr’s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sign:Severe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left shoulder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pain:Splenic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rupture,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Ectopic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pregnancy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rupture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r>
              <a:rPr lang="en-US" sz="1800" dirty="0" err="1">
                <a:latin typeface="Arial" pitchFamily="34" charset="0"/>
                <a:cs typeface="Arial" pitchFamily="34" charset="0"/>
              </a:rPr>
              <a:t>Obturator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sign: Pain with flexed right 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hip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rotation.Appendicitis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r>
              <a:rPr lang="en-US" sz="1800" dirty="0">
                <a:latin typeface="Arial" pitchFamily="34" charset="0"/>
                <a:cs typeface="Arial" pitchFamily="34" charset="0"/>
              </a:rPr>
              <a:t>Psoas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sign:Pain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with straight leg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raising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against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resistance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right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side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):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Appendicitis</a:t>
            </a:r>
            <a:endParaRPr lang="es-MX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5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GI BLEEDING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Peripheral stigmata (signs) of chronic liver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disease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r>
              <a:rPr lang="es-MX" sz="3600" b="1" dirty="0" err="1">
                <a:latin typeface="TradeGothic-BoldCondTwenty"/>
              </a:rPr>
              <a:t>Skin</a:t>
            </a:r>
            <a:r>
              <a:rPr lang="es-MX" sz="3600" b="1" dirty="0">
                <a:latin typeface="TradeGothic-BoldCondTwenty"/>
              </a:rPr>
              <a:t>, </a:t>
            </a:r>
            <a:r>
              <a:rPr lang="es-MX" sz="3600" b="1" dirty="0" err="1">
                <a:latin typeface="TradeGothic-BoldCondTwenty"/>
              </a:rPr>
              <a:t>nails</a:t>
            </a:r>
            <a:r>
              <a:rPr lang="es-MX" sz="3600" b="1" dirty="0">
                <a:latin typeface="TradeGothic-BoldCondTwenty"/>
              </a:rPr>
              <a:t> and </a:t>
            </a:r>
            <a:r>
              <a:rPr lang="es-MX" sz="3600" b="1" dirty="0" err="1">
                <a:latin typeface="TradeGothic-BoldCondTwenty"/>
              </a:rPr>
              <a:t>hands</a:t>
            </a:r>
            <a:endParaRPr lang="es-MX" sz="3600" b="1" dirty="0">
              <a:latin typeface="TradeGothic-BoldCondTwenty"/>
            </a:endParaRPr>
          </a:p>
          <a:p>
            <a:r>
              <a:rPr lang="en-US" sz="800" dirty="0">
                <a:latin typeface="MathematicalPi-Six"/>
              </a:rPr>
              <a:t> </a:t>
            </a:r>
            <a:r>
              <a:rPr lang="en-US" dirty="0">
                <a:latin typeface="TradeGothic-CondEighteen"/>
              </a:rPr>
              <a:t>Spider </a:t>
            </a:r>
            <a:r>
              <a:rPr lang="en-US" dirty="0" err="1">
                <a:latin typeface="TradeGothic-CondEighteen"/>
              </a:rPr>
              <a:t>naevi</a:t>
            </a:r>
            <a:r>
              <a:rPr lang="en-US" dirty="0">
                <a:latin typeface="TradeGothic-CondEighteen"/>
              </a:rPr>
              <a:t> – small </a:t>
            </a:r>
            <a:r>
              <a:rPr lang="en-US" dirty="0" err="1">
                <a:latin typeface="TradeGothic-CondEighteen"/>
              </a:rPr>
              <a:t>telangectatic</a:t>
            </a:r>
            <a:r>
              <a:rPr lang="en-US" dirty="0">
                <a:latin typeface="TradeGothic-CondEighteen"/>
              </a:rPr>
              <a:t> superficial blood</a:t>
            </a:r>
          </a:p>
          <a:p>
            <a:r>
              <a:rPr lang="en-US" dirty="0">
                <a:latin typeface="TradeGothic-CondEighteen"/>
              </a:rPr>
              <a:t>vessels with a central feeding vessel</a:t>
            </a:r>
          </a:p>
          <a:p>
            <a:r>
              <a:rPr lang="es-MX" sz="800" dirty="0">
                <a:latin typeface="MathematicalPi-Six"/>
              </a:rPr>
              <a:t> </a:t>
            </a:r>
            <a:r>
              <a:rPr lang="es-MX" dirty="0" err="1">
                <a:latin typeface="TradeGothic-CondEighteen"/>
              </a:rPr>
              <a:t>Clubbing</a:t>
            </a:r>
            <a:r>
              <a:rPr lang="es-MX" dirty="0">
                <a:latin typeface="TradeGothic-CondEighteen"/>
              </a:rPr>
              <a:t> of </a:t>
            </a:r>
            <a:r>
              <a:rPr lang="es-MX" dirty="0" err="1">
                <a:latin typeface="TradeGothic-CondEighteen"/>
              </a:rPr>
              <a:t>the</a:t>
            </a:r>
            <a:r>
              <a:rPr lang="es-MX" dirty="0">
                <a:latin typeface="TradeGothic-CondEighteen"/>
              </a:rPr>
              <a:t> </a:t>
            </a:r>
            <a:r>
              <a:rPr lang="es-MX" dirty="0" err="1">
                <a:latin typeface="TradeGothic-CondEighteen"/>
              </a:rPr>
              <a:t>hands</a:t>
            </a:r>
            <a:endParaRPr lang="es-MX" dirty="0">
              <a:latin typeface="TradeGothic-CondEighteen"/>
            </a:endParaRPr>
          </a:p>
          <a:p>
            <a:r>
              <a:rPr lang="en-US" sz="800" dirty="0">
                <a:latin typeface="MathematicalPi-Six"/>
              </a:rPr>
              <a:t> </a:t>
            </a:r>
            <a:r>
              <a:rPr lang="en-US" dirty="0" err="1">
                <a:latin typeface="TradeGothic-CondEighteen"/>
              </a:rPr>
              <a:t>Leuconychia</a:t>
            </a:r>
            <a:r>
              <a:rPr lang="en-US" dirty="0">
                <a:latin typeface="TradeGothic-CondEighteen"/>
              </a:rPr>
              <a:t> – expansion of the paler half-moon at the</a:t>
            </a:r>
          </a:p>
          <a:p>
            <a:r>
              <a:rPr lang="es-MX" dirty="0">
                <a:latin typeface="TradeGothic-CondEighteen"/>
              </a:rPr>
              <a:t>base of </a:t>
            </a:r>
            <a:r>
              <a:rPr lang="es-MX" dirty="0" err="1">
                <a:latin typeface="TradeGothic-CondEighteen"/>
              </a:rPr>
              <a:t>the</a:t>
            </a:r>
            <a:r>
              <a:rPr lang="es-MX" dirty="0">
                <a:latin typeface="TradeGothic-CondEighteen"/>
              </a:rPr>
              <a:t> </a:t>
            </a:r>
            <a:r>
              <a:rPr lang="es-MX" dirty="0" err="1">
                <a:latin typeface="TradeGothic-CondEighteen"/>
              </a:rPr>
              <a:t>nail</a:t>
            </a:r>
            <a:endParaRPr lang="es-MX" dirty="0">
              <a:latin typeface="TradeGothic-CondEighteen"/>
            </a:endParaRPr>
          </a:p>
          <a:p>
            <a:r>
              <a:rPr lang="en-US" sz="800" dirty="0">
                <a:latin typeface="MathematicalPi-Six"/>
              </a:rPr>
              <a:t> </a:t>
            </a:r>
            <a:r>
              <a:rPr lang="en-US" dirty="0">
                <a:latin typeface="TradeGothic-CondEighteen"/>
              </a:rPr>
              <a:t>Palmar erythema – seen on the </a:t>
            </a:r>
            <a:r>
              <a:rPr lang="en-US" dirty="0" err="1">
                <a:latin typeface="TradeGothic-CondEighteen"/>
              </a:rPr>
              <a:t>thenar</a:t>
            </a:r>
            <a:r>
              <a:rPr lang="en-US" dirty="0">
                <a:latin typeface="TradeGothic-CondEighteen"/>
              </a:rPr>
              <a:t> and </a:t>
            </a:r>
            <a:r>
              <a:rPr lang="en-US" dirty="0" err="1">
                <a:latin typeface="TradeGothic-CondEighteen"/>
              </a:rPr>
              <a:t>hypothenar</a:t>
            </a:r>
            <a:endParaRPr lang="en-US" dirty="0">
              <a:latin typeface="TradeGothic-CondEighteen"/>
            </a:endParaRPr>
          </a:p>
          <a:p>
            <a:r>
              <a:rPr lang="en-US" dirty="0">
                <a:latin typeface="TradeGothic-CondEighteen"/>
              </a:rPr>
              <a:t>eminence – often with blotchy appearance</a:t>
            </a:r>
          </a:p>
          <a:p>
            <a:r>
              <a:rPr lang="es-MX" sz="800" dirty="0">
                <a:latin typeface="MathematicalPi-Six"/>
              </a:rPr>
              <a:t> </a:t>
            </a:r>
            <a:r>
              <a:rPr lang="es-MX" dirty="0">
                <a:latin typeface="TradeGothic-CondEighteen"/>
              </a:rPr>
              <a:t>Bruising</a:t>
            </a:r>
          </a:p>
          <a:p>
            <a:r>
              <a:rPr lang="en-US" sz="800" dirty="0">
                <a:latin typeface="MathematicalPi-Six"/>
              </a:rPr>
              <a:t> </a:t>
            </a:r>
            <a:r>
              <a:rPr lang="en-US" dirty="0">
                <a:latin typeface="TradeGothic-CondEighteen"/>
              </a:rPr>
              <a:t>Scratch marks – particularly in </a:t>
            </a:r>
            <a:r>
              <a:rPr lang="en-US" dirty="0" err="1">
                <a:latin typeface="TradeGothic-CondEighteen"/>
              </a:rPr>
              <a:t>cholestatic</a:t>
            </a:r>
            <a:r>
              <a:rPr lang="en-US" dirty="0">
                <a:latin typeface="TradeGothic-CondEighteen"/>
              </a:rPr>
              <a:t> liver disease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9807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err="1"/>
              <a:t>Hepatosplenomegaly</a:t>
            </a:r>
            <a:endParaRPr lang="es-MX" dirty="0"/>
          </a:p>
          <a:p>
            <a:r>
              <a:rPr lang="es-MX" dirty="0" err="1"/>
              <a:t>Ascites</a:t>
            </a:r>
            <a:endParaRPr lang="es-MX" dirty="0"/>
          </a:p>
          <a:p>
            <a:r>
              <a:rPr lang="en-US" dirty="0"/>
              <a:t>Parotid swelling – particularly in alcohol-related liver</a:t>
            </a:r>
          </a:p>
          <a:p>
            <a:r>
              <a:rPr lang="es-MX" dirty="0" err="1"/>
              <a:t>disease</a:t>
            </a:r>
            <a:endParaRPr lang="es-MX" dirty="0"/>
          </a:p>
          <a:p>
            <a:r>
              <a:rPr lang="en-US" dirty="0"/>
              <a:t>Hepatic </a:t>
            </a:r>
            <a:r>
              <a:rPr lang="en-US" dirty="0" err="1"/>
              <a:t>foetor</a:t>
            </a:r>
            <a:r>
              <a:rPr lang="en-US" dirty="0"/>
              <a:t> – characteristic sweet-smelling breath</a:t>
            </a:r>
          </a:p>
          <a:p>
            <a:r>
              <a:rPr lang="en-US" dirty="0"/>
              <a:t> Hepatic flap – a sign of encephalopathy and advanced </a:t>
            </a:r>
            <a:r>
              <a:rPr lang="es-MX" dirty="0" err="1"/>
              <a:t>disease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07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Generalized fullness or distension may be due</a:t>
            </a:r>
          </a:p>
          <a:p>
            <a:pPr algn="just"/>
            <a:r>
              <a:rPr lang="en-US" dirty="0"/>
              <a:t>to fat, fluid, flatus, </a:t>
            </a:r>
            <a:r>
              <a:rPr lang="en-US" dirty="0" err="1"/>
              <a:t>faeces</a:t>
            </a:r>
            <a:r>
              <a:rPr lang="en-US" dirty="0"/>
              <a:t> or fetus.</a:t>
            </a:r>
          </a:p>
          <a:p>
            <a:pPr algn="just"/>
            <a:r>
              <a:rPr lang="en-US" dirty="0"/>
              <a:t> Localized distension may be symmetrical and </a:t>
            </a:r>
            <a:r>
              <a:rPr lang="en-US" dirty="0" err="1"/>
              <a:t>centred</a:t>
            </a:r>
            <a:r>
              <a:rPr lang="en-US" dirty="0"/>
              <a:t> around the umbilicus as in the case of small bowel obstruction or asymmetrical as in gross enlargement of the spleen, liver or ovary.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08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Movements of the abdominal wall: The   movement should be free and equal on both    sides.</a:t>
            </a:r>
          </a:p>
          <a:p>
            <a:pPr algn="just"/>
            <a:r>
              <a:rPr lang="en-US" dirty="0"/>
              <a:t>Absent or markedly diminished (the ‘still, silent abdomen’).</a:t>
            </a:r>
          </a:p>
        </p:txBody>
      </p:sp>
    </p:spTree>
    <p:extLst>
      <p:ext uri="{BB962C8B-B14F-4D97-AF65-F5344CB8AC3E}">
        <p14:creationId xmlns:p14="http://schemas.microsoft.com/office/powerpoint/2010/main" val="2780292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Visible peristalsis of the stomach or small intestine may be observed in three situations:</a:t>
            </a:r>
          </a:p>
          <a:p>
            <a:pPr algn="just"/>
            <a:r>
              <a:rPr lang="en-US" dirty="0"/>
              <a:t>1.</a:t>
            </a:r>
            <a:r>
              <a:rPr lang="es-MX" dirty="0" err="1"/>
              <a:t>Obstruction</a:t>
            </a:r>
            <a:r>
              <a:rPr lang="es-MX" dirty="0"/>
              <a:t> at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pylorus</a:t>
            </a:r>
            <a:r>
              <a:rPr lang="es-MX" dirty="0"/>
              <a:t>(’</a:t>
            </a:r>
            <a:r>
              <a:rPr lang="es-MX" dirty="0" err="1"/>
              <a:t>succussion</a:t>
            </a:r>
            <a:r>
              <a:rPr lang="es-MX" dirty="0"/>
              <a:t> </a:t>
            </a:r>
            <a:r>
              <a:rPr lang="es-MX" dirty="0" err="1"/>
              <a:t>splash</a:t>
            </a:r>
            <a:r>
              <a:rPr lang="es-MX" dirty="0"/>
              <a:t>)</a:t>
            </a:r>
          </a:p>
          <a:p>
            <a:pPr algn="just"/>
            <a:r>
              <a:rPr lang="en-US" dirty="0"/>
              <a:t>2.Obstruction in the distal small bowel.</a:t>
            </a:r>
          </a:p>
          <a:p>
            <a:pPr algn="just"/>
            <a:r>
              <a:rPr lang="en-US" dirty="0"/>
              <a:t>3.As a normal finding in very thin, elderly patients with lax abdominal muscles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133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Skin and surface of the abdomen</a:t>
            </a:r>
            <a:br>
              <a:rPr lang="en-US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In marked abdominal distension, the skin is smooth and shiny. </a:t>
            </a:r>
            <a:r>
              <a:rPr lang="en-US" dirty="0" err="1"/>
              <a:t>Striae</a:t>
            </a:r>
            <a:r>
              <a:rPr lang="en-US" dirty="0"/>
              <a:t> </a:t>
            </a:r>
            <a:r>
              <a:rPr lang="en-US" dirty="0" err="1"/>
              <a:t>atrophica</a:t>
            </a:r>
            <a:r>
              <a:rPr lang="en-US" dirty="0"/>
              <a:t> or </a:t>
            </a:r>
            <a:r>
              <a:rPr lang="en-US" dirty="0" err="1"/>
              <a:t>gravidarum</a:t>
            </a:r>
            <a:r>
              <a:rPr lang="en-US" dirty="0"/>
              <a:t> are white or pink wrinkled linear marks on the abdominal skin. </a:t>
            </a:r>
          </a:p>
          <a:p>
            <a:pPr algn="just"/>
            <a:r>
              <a:rPr lang="en-US" dirty="0"/>
              <a:t>They are produced by gross stretching of the skin with rupture of the elastic </a:t>
            </a:r>
            <a:r>
              <a:rPr lang="en-US" dirty="0" err="1"/>
              <a:t>fibres</a:t>
            </a:r>
            <a:r>
              <a:rPr lang="en-US" dirty="0"/>
              <a:t> and indicate a recent change in size of the abdomen, such as is found in pregnancy, ascites, wasting diseases and severe dieting. </a:t>
            </a:r>
          </a:p>
          <a:p>
            <a:pPr algn="just"/>
            <a:r>
              <a:rPr lang="en-US" dirty="0"/>
              <a:t>Wide purple </a:t>
            </a:r>
            <a:r>
              <a:rPr lang="en-US" dirty="0" err="1"/>
              <a:t>striae</a:t>
            </a:r>
            <a:r>
              <a:rPr lang="en-US" dirty="0"/>
              <a:t> are characteristic of Cushing’s syndrome and excessive steroid treatment.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60159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err="1"/>
              <a:t>Prominent</a:t>
            </a:r>
            <a:r>
              <a:rPr lang="es-MX" dirty="0"/>
              <a:t> superficial </a:t>
            </a:r>
            <a:r>
              <a:rPr lang="es-MX" dirty="0" err="1"/>
              <a:t>veins:These</a:t>
            </a:r>
            <a:r>
              <a:rPr lang="es-MX" dirty="0"/>
              <a:t> </a:t>
            </a:r>
            <a:r>
              <a:rPr lang="en-US" dirty="0"/>
              <a:t>represent dilated anastomotic channels between the superficial </a:t>
            </a:r>
            <a:r>
              <a:rPr lang="en-US" dirty="0" err="1"/>
              <a:t>epigastric</a:t>
            </a:r>
            <a:r>
              <a:rPr lang="en-US" dirty="0"/>
              <a:t> and circumflex iliac veins</a:t>
            </a:r>
          </a:p>
          <a:p>
            <a:pPr algn="just"/>
            <a:r>
              <a:rPr lang="en-US" dirty="0"/>
              <a:t>below, and the lateral thoracic veins above, conveying the diverted blood from the long saphenous vein to the axillary vein; the direction of flow is therefore </a:t>
            </a:r>
            <a:r>
              <a:rPr lang="es-MX" dirty="0" err="1"/>
              <a:t>upwards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252255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560</Words>
  <Application>Microsoft Office PowerPoint</Application>
  <PresentationFormat>Presentación en pantalla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Aharoni</vt:lpstr>
      <vt:lpstr>Arial</vt:lpstr>
      <vt:lpstr>Calibri</vt:lpstr>
      <vt:lpstr>MathematicalPi-Six</vt:lpstr>
      <vt:lpstr>TradeGothic-BoldCondTwenty</vt:lpstr>
      <vt:lpstr>TradeGothic-CondEighteen</vt:lpstr>
      <vt:lpstr>Tema de Office</vt:lpstr>
      <vt:lpstr>Dr. Joel Solorzáno</vt:lpstr>
      <vt:lpstr>SIGN, DESCRIPTION ,DIAGNOSIS </vt:lpstr>
      <vt:lpstr>GI BLEEDING</vt:lpstr>
      <vt:lpstr>Presentación de PowerPoint</vt:lpstr>
      <vt:lpstr> </vt:lpstr>
      <vt:lpstr>Presentación de PowerPoint</vt:lpstr>
      <vt:lpstr>Presentación de PowerPoint</vt:lpstr>
      <vt:lpstr>Skin and surface of the abdomen </vt:lpstr>
      <vt:lpstr>Presentación de PowerPoint</vt:lpstr>
      <vt:lpstr>Courvoisier’s law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JOEL</dc:creator>
  <cp:lastModifiedBy>hp</cp:lastModifiedBy>
  <cp:revision>13</cp:revision>
  <dcterms:created xsi:type="dcterms:W3CDTF">2014-11-27T18:41:32Z</dcterms:created>
  <dcterms:modified xsi:type="dcterms:W3CDTF">2018-01-29T16:59:28Z</dcterms:modified>
</cp:coreProperties>
</file>